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06" r:id="rId1"/>
  </p:sldMasterIdLst>
  <p:notesMasterIdLst>
    <p:notesMasterId r:id="rId4"/>
  </p:notesMasterIdLst>
  <p:handoutMasterIdLst>
    <p:handoutMasterId r:id="rId5"/>
  </p:handoutMasterIdLst>
  <p:sldIdLst>
    <p:sldId id="331" r:id="rId2"/>
    <p:sldId id="332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1425"/>
    <a:srgbClr val="BA0C2F"/>
    <a:srgbClr val="3F4443"/>
    <a:srgbClr val="A2AAAD"/>
    <a:srgbClr val="684327"/>
    <a:srgbClr val="4277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0"/>
    <p:restoredTop sz="94831"/>
  </p:normalViewPr>
  <p:slideViewPr>
    <p:cSldViewPr snapToGrid="0">
      <p:cViewPr varScale="1">
        <p:scale>
          <a:sx n="148" d="100"/>
          <a:sy n="148" d="100"/>
        </p:scale>
        <p:origin x="12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AE41844-DEFA-FB4D-A270-1E95FD91AD0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33BAA5-DE51-3B47-B7E9-711D9D7F0F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B6B5C-6E6F-1849-9DFA-3886DA7232AD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76E2F4-B784-B14A-A895-9310339831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A44A75-8541-FE4B-B43E-C15903394E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64419-64E1-8B4A-B2BB-27908E9F57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6734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E26435-966A-6949-9F95-F70DB52A60C2}" type="datetimeFigureOut">
              <a:rPr lang="en-US" smtClean="0"/>
              <a:t>11/8/21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3BEF58-BB8E-F945-9CAD-39906C150C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669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umn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5D53313-9174-0A41-ADEF-2DE9F8D7BCA5}"/>
              </a:ext>
            </a:extLst>
          </p:cNvPr>
          <p:cNvCxnSpPr>
            <a:cxnSpLocks/>
          </p:cNvCxnSpPr>
          <p:nvPr userDrawn="1"/>
        </p:nvCxnSpPr>
        <p:spPr>
          <a:xfrm>
            <a:off x="1295399" y="1030273"/>
            <a:ext cx="548640" cy="0"/>
          </a:xfrm>
          <a:prstGeom prst="line">
            <a:avLst/>
          </a:prstGeom>
          <a:ln w="444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0F4AB7F4-D5DC-DC42-A17B-2F5D8F2A28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95399" y="1372955"/>
            <a:ext cx="6332317" cy="615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4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 sz="4000" b="1" i="0">
                <a:solidFill>
                  <a:srgbClr val="BA0C2F"/>
                </a:solidFill>
                <a:latin typeface="Buckeye Serif" pitchFamily="2" charset="0"/>
                <a:ea typeface="Buckeye Serif" pitchFamily="2" charset="0"/>
              </a:defRPr>
            </a:lvl1pPr>
          </a:lstStyle>
          <a:p>
            <a:pPr lvl="0"/>
            <a:r>
              <a:rPr lang="en-US"/>
              <a:t>Title here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3B85886C-6990-214B-A8D0-CD95AB6464D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95398" y="1999382"/>
            <a:ext cx="6332318" cy="5239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FontTx/>
              <a:buNone/>
              <a:defRPr sz="2400" b="0" i="0">
                <a:solidFill>
                  <a:schemeClr val="tx2"/>
                </a:solidFill>
                <a:latin typeface="Buckeye Sans" pitchFamily="2" charset="77"/>
              </a:defRPr>
            </a:lvl1pPr>
          </a:lstStyle>
          <a:p>
            <a:pPr lvl="0"/>
            <a:r>
              <a:rPr lang="en-US"/>
              <a:t>Subhead here lorem ipsum dolor sit </a:t>
            </a:r>
            <a:r>
              <a:rPr lang="en-US" err="1"/>
              <a:t>amet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E31B26-3C94-4BC1-8B19-D5D850C830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95400" y="2727325"/>
            <a:ext cx="9852025" cy="31003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6956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ED3B16C-E4C7-4D79-9DBF-B3108D80E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D89C73-0A92-4F72-B6C0-5CBDAB91A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D5341D-3A0C-445E-AB20-4624E58EB9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1676" y="6331563"/>
            <a:ext cx="2382828" cy="341656"/>
          </a:xfrm>
          <a:prstGeom prst="rect">
            <a:avLst/>
          </a:prstGeom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68C0173-13F9-4629-86B6-5F654036BDF8}"/>
              </a:ext>
            </a:extLst>
          </p:cNvPr>
          <p:cNvSpPr txBox="1">
            <a:spLocks/>
          </p:cNvSpPr>
          <p:nvPr userDrawn="1"/>
        </p:nvSpPr>
        <p:spPr>
          <a:xfrm>
            <a:off x="11405937" y="6043634"/>
            <a:ext cx="405064" cy="272329"/>
          </a:xfrm>
          <a:prstGeom prst="rect">
            <a:avLst/>
          </a:prstGeom>
        </p:spPr>
        <p:txBody>
          <a:bodyPr lIns="0" tIns="0" rIns="0" bIns="0"/>
          <a:lstStyle>
            <a:defPPr>
              <a:defRPr lang="en-US"/>
            </a:defPPr>
            <a:lvl1pPr marL="0" algn="l" defTabSz="914400" rtl="0" eaLnBrk="1" latinLnBrk="0" hangingPunct="1">
              <a:defRPr sz="1800" b="1" i="0" kern="1200">
                <a:solidFill>
                  <a:schemeClr val="tx1"/>
                </a:solidFill>
                <a:latin typeface="DRAFT Buckeye Sans SemiBold" pitchFamily="2" charset="77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sz="800" b="0" i="0" dirty="0">
              <a:solidFill>
                <a:schemeClr val="tx2"/>
              </a:solidFill>
              <a:latin typeface="Buckeye Sans" pitchFamily="2" charset="77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6E13E96-858B-4482-87BF-18FA569E7B24}"/>
              </a:ext>
            </a:extLst>
          </p:cNvPr>
          <p:cNvSpPr/>
          <p:nvPr userDrawn="1"/>
        </p:nvSpPr>
        <p:spPr>
          <a:xfrm>
            <a:off x="9039739" y="6461601"/>
            <a:ext cx="2816477" cy="1231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r"/>
            <a:r>
              <a:rPr lang="en-US" sz="800" b="0" i="0" spc="150" baseline="0" dirty="0">
                <a:solidFill>
                  <a:schemeClr val="tx2"/>
                </a:solidFill>
                <a:latin typeface="Buckeye Sans" pitchFamily="2" charset="77"/>
              </a:rPr>
              <a:t>Accessibility: Beyond the Basics– Nov 2021</a:t>
            </a:r>
          </a:p>
        </p:txBody>
      </p:sp>
    </p:spTree>
    <p:extLst>
      <p:ext uri="{BB962C8B-B14F-4D97-AF65-F5344CB8AC3E}">
        <p14:creationId xmlns:p14="http://schemas.microsoft.com/office/powerpoint/2010/main" val="326833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BA0C2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wallace.638@osu.edu" TargetMode="External"/><Relationship Id="rId2" Type="http://schemas.openxmlformats.org/officeDocument/2006/relationships/hyperlink" Target="mailto:dale.36@osu.edu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suasc.teamdynamix.com/TDClient/1929/Portal/Requests/ServiceDet?ID=40339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s://asctech.osu.edu/teams/digital-accessibility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asc-accessibility@osu.edu" TargetMode="External"/><Relationship Id="rId5" Type="http://schemas.openxmlformats.org/officeDocument/2006/relationships/hyperlink" Target="https://das.osu.edu/training-and-resources/office-document-accessibility" TargetMode="External"/><Relationship Id="rId4" Type="http://schemas.openxmlformats.org/officeDocument/2006/relationships/hyperlink" Target="https://osuasc.teamdynamix.com/TDClient/1929/Portal/Requests/ServiceDet?ID=14747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283762-7CCD-C24F-8A12-C6C7F8C734B1}"/>
              </a:ext>
            </a:extLst>
          </p:cNvPr>
          <p:cNvSpPr/>
          <p:nvPr/>
        </p:nvSpPr>
        <p:spPr>
          <a:xfrm>
            <a:off x="1231188" y="546027"/>
            <a:ext cx="10319657" cy="398185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Buckeye Serif" pitchFamily="2" charset="0"/>
                <a:ea typeface="Buckeye Serif" pitchFamily="2" charset="0"/>
              </a:rPr>
              <a:t>Arts and Sciences Digital Accessibility</a:t>
            </a:r>
            <a:br>
              <a:rPr lang="en-US" sz="2400" b="1" dirty="0">
                <a:solidFill>
                  <a:srgbClr val="C00000"/>
                </a:solidFill>
                <a:latin typeface="Buckeye Serif" pitchFamily="2" charset="0"/>
                <a:ea typeface="Buckeye Serif" pitchFamily="2" charset="0"/>
              </a:rPr>
            </a:br>
            <a:endParaRPr lang="en-US" sz="2400" b="1" dirty="0">
              <a:solidFill>
                <a:srgbClr val="C00000"/>
              </a:solidFill>
              <a:latin typeface="Buckeye Serif" pitchFamily="2" charset="0"/>
              <a:ea typeface="Buckeye Serif" pitchFamily="2" charset="0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Meet college representatives for Digital Accessibility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</a:rPr>
              <a:t>Eva Dale (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  <a:hlinkClick r:id="rId2"/>
              </a:rPr>
              <a:t>dale.36@osu.edu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</a:rPr>
              <a:t>)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</a:rPr>
              <a:t>Chris Wallace (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  <a:hlinkClick r:id="rId3"/>
              </a:rPr>
              <a:t>wallace.638@osu.edu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</a:rPr>
              <a:t>)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Buckeye Sans" pitchFamily="2" charset="77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What the ADA office is looking for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Testing Software and Websites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Captions for Video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Skills Training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Questions/Accessibility Requests</a:t>
            </a:r>
          </a:p>
        </p:txBody>
      </p:sp>
      <p:pic>
        <p:nvPicPr>
          <p:cNvPr id="3" name="Picture 2" descr="A picture containing outdoor, person&#10;&#10;Description automatically generated">
            <a:extLst>
              <a:ext uri="{FF2B5EF4-FFF2-40B4-BE49-F238E27FC236}">
                <a16:creationId xmlns:a16="http://schemas.microsoft.com/office/drawing/2014/main" id="{BEAB8D9D-174A-A049-AF61-18D706EB4A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2416" y="2509944"/>
            <a:ext cx="2491121" cy="3321495"/>
          </a:xfrm>
          <a:prstGeom prst="rect">
            <a:avLst/>
          </a:prstGeom>
        </p:spPr>
      </p:pic>
      <p:pic>
        <p:nvPicPr>
          <p:cNvPr id="6" name="Picture 5" descr="A person with the arms crossed&#10;&#10;Description automatically generated with medium confidence">
            <a:extLst>
              <a:ext uri="{FF2B5EF4-FFF2-40B4-BE49-F238E27FC236}">
                <a16:creationId xmlns:a16="http://schemas.microsoft.com/office/drawing/2014/main" id="{606D9073-CB17-ED4A-BD5F-F0F38FD2B0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121" y="2509944"/>
            <a:ext cx="2491121" cy="332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606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5283762-7CCD-C24F-8A12-C6C7F8C734B1}"/>
              </a:ext>
            </a:extLst>
          </p:cNvPr>
          <p:cNvSpPr/>
          <p:nvPr/>
        </p:nvSpPr>
        <p:spPr>
          <a:xfrm>
            <a:off x="1231188" y="546027"/>
            <a:ext cx="10319657" cy="526297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Buckeye Serif" pitchFamily="2" charset="0"/>
                <a:ea typeface="Buckeye Serif" pitchFamily="2" charset="0"/>
              </a:rPr>
              <a:t>Resources</a:t>
            </a:r>
            <a:br>
              <a:rPr lang="en-US" sz="2400" b="1" dirty="0">
                <a:solidFill>
                  <a:srgbClr val="C00000"/>
                </a:solidFill>
                <a:latin typeface="Buckeye Serif" pitchFamily="2" charset="0"/>
                <a:ea typeface="Buckeye Serif" pitchFamily="2" charset="0"/>
              </a:rPr>
            </a:br>
            <a:endParaRPr lang="en-US" sz="2400" b="1" dirty="0">
              <a:solidFill>
                <a:srgbClr val="C00000"/>
              </a:solidFill>
              <a:latin typeface="Buckeye Serif" pitchFamily="2" charset="0"/>
              <a:ea typeface="Buckeye Serif" pitchFamily="2" charset="0"/>
            </a:endParaRPr>
          </a:p>
          <a:p>
            <a:r>
              <a:rPr lang="en-US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ASCTech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 Digital Accessibility Webpage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hlinkClick r:id="rId2"/>
              </a:rPr>
              <a:t>Digital Accessibility Information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Buckeye Sans" pitchFamily="2" charset="77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Request Software to be Tested</a:t>
            </a:r>
          </a:p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  <a:hlinkClick r:id="rId3"/>
              </a:rPr>
              <a:t>ASCTech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/>
                <a:cs typeface="Arial"/>
                <a:hlinkClick r:id="rId3"/>
              </a:rPr>
              <a:t> Ticket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Buckeye Sans"/>
              <a:cs typeface="Arial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Buckeye Sans"/>
              <a:cs typeface="Arial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Request Video to be Transcribed/Captioned</a:t>
            </a:r>
          </a:p>
          <a:p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hlinkClick r:id="rId4"/>
              </a:rPr>
              <a:t>ASCTech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hlinkClick r:id="rId4"/>
              </a:rPr>
              <a:t> Ticket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Take Skills Training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hlinkClick r:id="rId5"/>
              </a:rPr>
              <a:t>Office Document Accessibility Skills Training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(5 hours)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ADA Complaint Process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If someone sends a complaint about not being able to access something because of an ADA disability, then we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highlight>
                  <a:srgbClr val="FFFF00"/>
                </a:highlight>
                <a:cs typeface="Arial"/>
              </a:rPr>
              <a:t>need to respond to them within 24 hours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</a:rPr>
              <a:t>and give a solution in 5 business days.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hlinkClick r:id="rId6"/>
              </a:rPr>
              <a:t>asc-accessibility@osu.edu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37C1BD-F797-0845-B898-6B955105F86C}"/>
              </a:ext>
            </a:extLst>
          </p:cNvPr>
          <p:cNvSpPr txBox="1"/>
          <p:nvPr/>
        </p:nvSpPr>
        <p:spPr>
          <a:xfrm>
            <a:off x="7585493" y="1247890"/>
            <a:ext cx="4094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Buckeye Sans" pitchFamily="2" charset="77"/>
                <a:cs typeface="Arial" panose="020B0604020202020204" pitchFamily="34" charset="0"/>
              </a:rPr>
              <a:t>Questions about Digital Accessibility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cs typeface="Arial"/>
                <a:hlinkClick r:id="rId6"/>
              </a:rPr>
              <a:t>asc-accessibility@osu.edu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cs typeface="Arial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75250AC-99A3-AF4A-8DC8-98421E13E3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469" y="1048994"/>
            <a:ext cx="1044121" cy="1044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280256"/>
      </p:ext>
    </p:extLst>
  </p:cSld>
  <p:clrMapOvr>
    <a:masterClrMapping/>
  </p:clrMapOvr>
</p:sld>
</file>

<file path=ppt/theme/theme1.xml><?xml version="1.0" encoding="utf-8"?>
<a:theme xmlns:a="http://schemas.openxmlformats.org/drawingml/2006/main" name="Ohio-State-Office-Theme-2021">
  <a:themeElements>
    <a:clrScheme name="Ohio State Palette 2021">
      <a:dk1>
        <a:srgbClr val="3F4443"/>
      </a:dk1>
      <a:lt1>
        <a:srgbClr val="FFFFFF"/>
      </a:lt1>
      <a:dk2>
        <a:srgbClr val="3F4443"/>
      </a:dk2>
      <a:lt2>
        <a:srgbClr val="FFFFFF"/>
      </a:lt2>
      <a:accent1>
        <a:srgbClr val="737B7E"/>
      </a:accent1>
      <a:accent2>
        <a:srgbClr val="830065"/>
      </a:accent2>
      <a:accent3>
        <a:srgbClr val="6EBBAB"/>
      </a:accent3>
      <a:accent4>
        <a:srgbClr val="B04558"/>
      </a:accent4>
      <a:accent5>
        <a:srgbClr val="FFB600"/>
      </a:accent5>
      <a:accent6>
        <a:srgbClr val="0E4B52"/>
      </a:accent6>
      <a:hlink>
        <a:srgbClr val="0070C0"/>
      </a:hlink>
      <a:folHlink>
        <a:srgbClr val="7030A0"/>
      </a:folHlink>
    </a:clrScheme>
    <a:fontScheme name="Ohio State - Buckeye Fonts">
      <a:majorFont>
        <a:latin typeface="Buckeye Serif Black"/>
        <a:ea typeface=""/>
        <a:cs typeface=""/>
      </a:majorFont>
      <a:minorFont>
        <a:latin typeface="Buckey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hio-State-Office-Theme-2021" id="{5AB7C176-60A6-4DA4-97B6-AE202F93DDF3}" vid="{EF901DE8-17ED-40D5-A5C9-516ED28E2F3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309</TotalTime>
  <Words>145</Words>
  <Application>Microsoft Macintosh PowerPoint</Application>
  <PresentationFormat>Widescreen</PresentationFormat>
  <Paragraphs>28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Buckeye Sans</vt:lpstr>
      <vt:lpstr>Buckeye Serif</vt:lpstr>
      <vt:lpstr>Buckeye Serif Black</vt:lpstr>
      <vt:lpstr>Calibri</vt:lpstr>
      <vt:lpstr>Ohio-State-Office-Theme-2021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Cindy Flaherty</dc:creator>
  <cp:lastModifiedBy>Dale, Eva</cp:lastModifiedBy>
  <cp:revision>11</cp:revision>
  <dcterms:created xsi:type="dcterms:W3CDTF">2021-07-12T17:20:13Z</dcterms:created>
  <dcterms:modified xsi:type="dcterms:W3CDTF">2021-11-08T17:22:20Z</dcterms:modified>
</cp:coreProperties>
</file>